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59" r:id="rId3"/>
    <p:sldId id="261" r:id="rId4"/>
    <p:sldId id="262" r:id="rId5"/>
    <p:sldId id="265" r:id="rId6"/>
    <p:sldId id="288" r:id="rId7"/>
    <p:sldId id="289" r:id="rId8"/>
    <p:sldId id="278" r:id="rId9"/>
    <p:sldId id="270" r:id="rId10"/>
    <p:sldId id="272" r:id="rId11"/>
    <p:sldId id="28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6" d="100"/>
          <a:sy n="86" d="100"/>
        </p:scale>
        <p:origin x="-82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28CC44-8E63-0B48-AE85-AC0C29FEA283}" type="datetimeFigureOut">
              <a:rPr lang="en-US" smtClean="0"/>
              <a:t>3/15/15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B5098DA-FE50-974E-8F7A-E2ABD93691ED}" type="slidenum">
              <a:rPr lang="en-US" smtClean="0"/>
              <a:t>‹#›</a:t>
            </a:fld>
            <a:endParaRPr lang="en-US"/>
          </a:p>
        </p:txBody>
      </p:sp>
    </p:spTree>
    <p:extLst>
      <p:ext uri="{BB962C8B-B14F-4D97-AF65-F5344CB8AC3E}">
        <p14:creationId xmlns:p14="http://schemas.microsoft.com/office/powerpoint/2010/main" val="390315206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Interruption of blood supply.  Total</a:t>
            </a:r>
            <a:r>
              <a:rPr lang="en-US" baseline="0" dirty="0" smtClean="0"/>
              <a:t> necrosis of </a:t>
            </a:r>
            <a:r>
              <a:rPr lang="en-US" baseline="0" smtClean="0"/>
              <a:t>the center</a:t>
            </a:r>
            <a:endParaRPr lang="en-US" dirty="0"/>
          </a:p>
        </p:txBody>
      </p:sp>
      <p:sp>
        <p:nvSpPr>
          <p:cNvPr id="4" name="Slide Number Placeholder 3"/>
          <p:cNvSpPr>
            <a:spLocks noGrp="1"/>
          </p:cNvSpPr>
          <p:nvPr>
            <p:ph type="sldNum" sz="quarter" idx="10"/>
          </p:nvPr>
        </p:nvSpPr>
        <p:spPr/>
        <p:txBody>
          <a:bodyPr/>
          <a:lstStyle/>
          <a:p>
            <a:fld id="{DB5098DA-FE50-974E-8F7A-E2ABD93691ED}" type="slidenum">
              <a:rPr lang="en-US" smtClean="0"/>
              <a:t>6</a:t>
            </a:fld>
            <a:endParaRPr lang="en-US"/>
          </a:p>
        </p:txBody>
      </p:sp>
    </p:spTree>
    <p:extLst>
      <p:ext uri="{BB962C8B-B14F-4D97-AF65-F5344CB8AC3E}">
        <p14:creationId xmlns:p14="http://schemas.microsoft.com/office/powerpoint/2010/main" val="3763432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B5098DA-FE50-974E-8F7A-E2ABD93691ED}" type="slidenum">
              <a:rPr lang="en-US" smtClean="0"/>
              <a:t>7</a:t>
            </a:fld>
            <a:endParaRPr lang="en-US"/>
          </a:p>
        </p:txBody>
      </p:sp>
    </p:spTree>
    <p:extLst>
      <p:ext uri="{BB962C8B-B14F-4D97-AF65-F5344CB8AC3E}">
        <p14:creationId xmlns:p14="http://schemas.microsoft.com/office/powerpoint/2010/main" val="302619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3/15/15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3/15/15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Cellular Adaptations</a:t>
            </a:r>
            <a:endParaRPr lang="en-US" dirty="0"/>
          </a:p>
        </p:txBody>
      </p:sp>
      <p:sp>
        <p:nvSpPr>
          <p:cNvPr id="3" name="Content Placeholder 2"/>
          <p:cNvSpPr>
            <a:spLocks noGrp="1"/>
          </p:cNvSpPr>
          <p:nvPr>
            <p:ph idx="1"/>
          </p:nvPr>
        </p:nvSpPr>
        <p:spPr/>
        <p:txBody>
          <a:bodyPr/>
          <a:lstStyle/>
          <a:p>
            <a:r>
              <a:rPr lang="en-US" dirty="0" smtClean="0"/>
              <a:t>A patient presents to your office with Alzheimer's disease. What is the cellular adaptation?</a:t>
            </a:r>
          </a:p>
          <a:p>
            <a:r>
              <a:rPr lang="en-US" b="1" dirty="0" smtClean="0"/>
              <a:t>Dysplasia</a:t>
            </a:r>
          </a:p>
          <a:p>
            <a:r>
              <a:rPr lang="en-US" dirty="0" smtClean="0"/>
              <a:t>Metaplasia</a:t>
            </a:r>
          </a:p>
          <a:p>
            <a:r>
              <a:rPr lang="en-US" dirty="0" smtClean="0"/>
              <a:t>Hyperplasia</a:t>
            </a:r>
          </a:p>
          <a:p>
            <a:r>
              <a:rPr lang="en-US" dirty="0" smtClean="0"/>
              <a:t>Hypertrophy</a:t>
            </a:r>
          </a:p>
          <a:p>
            <a:r>
              <a:rPr lang="en-US" dirty="0" smtClean="0"/>
              <a:t>atrophy</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400" y="2743200"/>
            <a:ext cx="5743575" cy="3876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90439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lstStyle/>
          <a:p>
            <a:r>
              <a:rPr lang="en-US" dirty="0" smtClean="0"/>
              <a:t>The image shows metastatic calcification</a:t>
            </a:r>
          </a:p>
          <a:p>
            <a:r>
              <a:rPr lang="en-US" dirty="0" smtClean="0"/>
              <a:t>True / </a:t>
            </a:r>
            <a:r>
              <a:rPr lang="en-US" b="1" dirty="0" smtClean="0"/>
              <a:t>false</a:t>
            </a:r>
          </a:p>
          <a:p>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588102"/>
            <a:ext cx="8489373" cy="5038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4775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400800"/>
          </a:xfrm>
        </p:spPr>
        <p:txBody>
          <a:bodyPr>
            <a:normAutofit/>
          </a:bodyPr>
          <a:lstStyle/>
          <a:p>
            <a:pPr marL="0" indent="0">
              <a:buNone/>
            </a:pPr>
            <a:r>
              <a:rPr lang="en-US" sz="2400" dirty="0" smtClean="0"/>
              <a:t>A 53 year old woman presents with dull aching pain in her pelvic region for the last few months. Patient has a family history of cervical cancer. Lab cultures is positive for </a:t>
            </a:r>
            <a:r>
              <a:rPr lang="en-US" sz="2400" dirty="0" err="1" smtClean="0"/>
              <a:t>Treponema</a:t>
            </a:r>
            <a:r>
              <a:rPr lang="en-US" sz="2400" dirty="0" smtClean="0"/>
              <a:t> </a:t>
            </a:r>
            <a:r>
              <a:rPr lang="en-US" sz="2400" dirty="0" err="1" smtClean="0"/>
              <a:t>Pallidium</a:t>
            </a:r>
            <a:r>
              <a:rPr lang="en-US" sz="2400" dirty="0" smtClean="0"/>
              <a:t>. Biopsy of the tissue reveals:</a:t>
            </a:r>
          </a:p>
          <a:p>
            <a:pPr marL="514350" indent="-514350">
              <a:buAutoNum type="alphaLcParenR"/>
            </a:pPr>
            <a:r>
              <a:rPr lang="en-US" sz="2400" dirty="0" smtClean="0"/>
              <a:t>Dysplasia of endometrium</a:t>
            </a:r>
          </a:p>
          <a:p>
            <a:pPr marL="514350" indent="-514350">
              <a:buAutoNum type="alphaLcParenR"/>
            </a:pPr>
            <a:r>
              <a:rPr lang="en-US" sz="2400" dirty="0" smtClean="0"/>
              <a:t>Acute inflammation</a:t>
            </a:r>
          </a:p>
          <a:p>
            <a:pPr marL="514350" indent="-514350">
              <a:buAutoNum type="alphaLcParenR"/>
            </a:pPr>
            <a:r>
              <a:rPr lang="en-US" sz="2400" dirty="0" smtClean="0"/>
              <a:t>Chronic inflammation</a:t>
            </a:r>
          </a:p>
          <a:p>
            <a:pPr marL="514350" indent="-514350">
              <a:buAutoNum type="alphaLcParenR"/>
            </a:pPr>
            <a:r>
              <a:rPr lang="en-US" sz="2400" b="1" dirty="0" smtClean="0"/>
              <a:t>Dysplasia of cervix</a:t>
            </a:r>
          </a:p>
          <a:p>
            <a:pPr marL="514350" indent="-514350">
              <a:buAutoNum type="alphaLcParenR"/>
            </a:pPr>
            <a:r>
              <a:rPr lang="en-US" sz="2400" dirty="0" smtClean="0"/>
              <a:t>Granulation tissue</a:t>
            </a:r>
            <a:endParaRPr lang="en-US" sz="24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6200" y="2209800"/>
            <a:ext cx="5236027" cy="4634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1400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normAutofit/>
          </a:bodyPr>
          <a:lstStyle/>
          <a:p>
            <a:r>
              <a:rPr lang="en-US" dirty="0" smtClean="0"/>
              <a:t>A patient presents with difficulty in urination. After digital exam you note the prostate is enlarged. (Histological samples from the lab shown to the right). This is an example of:</a:t>
            </a:r>
          </a:p>
          <a:p>
            <a:r>
              <a:rPr lang="en-US" dirty="0" smtClean="0"/>
              <a:t>Hypertrophy</a:t>
            </a:r>
          </a:p>
          <a:p>
            <a:r>
              <a:rPr lang="en-US" b="1" dirty="0" smtClean="0"/>
              <a:t>Hyperplasia</a:t>
            </a:r>
          </a:p>
          <a:p>
            <a:r>
              <a:rPr lang="en-US" dirty="0" smtClean="0"/>
              <a:t>Dysplasia</a:t>
            </a:r>
          </a:p>
          <a:p>
            <a:r>
              <a:rPr lang="en-US" dirty="0" smtClean="0"/>
              <a:t>Metaplasia</a:t>
            </a:r>
            <a:endParaRPr lang="en-US" dirty="0" smtClean="0"/>
          </a:p>
          <a:p>
            <a:r>
              <a:rPr lang="en-US" dirty="0" err="1" smtClean="0"/>
              <a:t>Neoplasia</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6865" y="2362200"/>
            <a:ext cx="6157135"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0220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Cellular Adaptations</a:t>
            </a:r>
            <a:endParaRPr lang="en-US" dirty="0"/>
          </a:p>
        </p:txBody>
      </p:sp>
      <p:sp>
        <p:nvSpPr>
          <p:cNvPr id="3" name="Content Placeholder 2"/>
          <p:cNvSpPr>
            <a:spLocks noGrp="1"/>
          </p:cNvSpPr>
          <p:nvPr>
            <p:ph idx="1"/>
          </p:nvPr>
        </p:nvSpPr>
        <p:spPr/>
        <p:txBody>
          <a:bodyPr/>
          <a:lstStyle/>
          <a:p>
            <a:r>
              <a:rPr lang="en-US" dirty="0" smtClean="0"/>
              <a:t>The following image is from a pap smear from a patient who tested positive for HPV infection. Name the cellular adaptation.</a:t>
            </a:r>
          </a:p>
          <a:p>
            <a:r>
              <a:rPr lang="en-US" dirty="0" smtClean="0"/>
              <a:t>Hypertrophy</a:t>
            </a:r>
          </a:p>
          <a:p>
            <a:r>
              <a:rPr lang="en-US" dirty="0" smtClean="0"/>
              <a:t>Atrophy</a:t>
            </a:r>
          </a:p>
          <a:p>
            <a:r>
              <a:rPr lang="en-US" dirty="0" smtClean="0"/>
              <a:t>Dysplasia</a:t>
            </a:r>
          </a:p>
          <a:p>
            <a:r>
              <a:rPr lang="en-US" b="1" dirty="0" smtClean="0"/>
              <a:t>Metaplasia</a:t>
            </a:r>
          </a:p>
          <a:p>
            <a:r>
              <a:rPr lang="en-US" dirty="0" smtClean="0"/>
              <a:t>Hyperplasia </a:t>
            </a:r>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1400" y="3230154"/>
            <a:ext cx="5219700" cy="3413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7881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400800"/>
          </a:xfrm>
        </p:spPr>
        <p:txBody>
          <a:bodyPr>
            <a:normAutofit/>
          </a:bodyPr>
          <a:lstStyle/>
          <a:p>
            <a:pPr marL="0" indent="0">
              <a:buNone/>
            </a:pPr>
            <a:r>
              <a:rPr lang="en-US" sz="2200" dirty="0" smtClean="0"/>
              <a:t>A patient sees you for a hardened nodule in his mouth. Radiographic tests show the nodule as semi opaque. Biopsy results are shown below. Blood analysis shows no </a:t>
            </a:r>
            <a:r>
              <a:rPr lang="en-US" sz="2200" dirty="0" err="1" smtClean="0"/>
              <a:t>hypercalcemia</a:t>
            </a:r>
            <a:r>
              <a:rPr lang="en-US" sz="2200" dirty="0" smtClean="0"/>
              <a:t>. You suspect an epithelial </a:t>
            </a:r>
            <a:r>
              <a:rPr lang="en-US" sz="2200" dirty="0" err="1" smtClean="0"/>
              <a:t>odontogenic</a:t>
            </a:r>
            <a:r>
              <a:rPr lang="en-US" sz="2200" dirty="0" smtClean="0"/>
              <a:t> tumor. What further remarks can be made about this image? </a:t>
            </a:r>
            <a:endParaRPr lang="en-US" sz="2200" dirty="0"/>
          </a:p>
          <a:p>
            <a:pPr marL="0" indent="0">
              <a:buNone/>
            </a:pPr>
            <a:r>
              <a:rPr lang="en-US" sz="2400" dirty="0" smtClean="0"/>
              <a:t>a) The tumor shows central</a:t>
            </a:r>
            <a:br>
              <a:rPr lang="en-US" sz="2400" dirty="0" smtClean="0"/>
            </a:br>
            <a:r>
              <a:rPr lang="en-US" sz="2400" dirty="0" smtClean="0"/>
              <a:t>metastatic calcification</a:t>
            </a:r>
            <a:br>
              <a:rPr lang="en-US" sz="2400" dirty="0" smtClean="0"/>
            </a:br>
            <a:r>
              <a:rPr lang="en-US" sz="2400" dirty="0" smtClean="0"/>
              <a:t>b) The central necrosis has lead</a:t>
            </a:r>
            <a:br>
              <a:rPr lang="en-US" sz="2400" dirty="0" smtClean="0"/>
            </a:br>
            <a:r>
              <a:rPr lang="en-US" sz="2400" dirty="0" smtClean="0"/>
              <a:t>   to aggressive immune infiltration</a:t>
            </a:r>
            <a:br>
              <a:rPr lang="en-US" sz="2400" dirty="0" smtClean="0"/>
            </a:br>
            <a:r>
              <a:rPr lang="en-US" sz="2400" dirty="0" smtClean="0"/>
              <a:t>c) The tumor shows a low N/C </a:t>
            </a:r>
            <a:br>
              <a:rPr lang="en-US" sz="2400" dirty="0" smtClean="0"/>
            </a:br>
            <a:r>
              <a:rPr lang="en-US" sz="2400" dirty="0" smtClean="0"/>
              <a:t>    ratio, and is highly anaplastic</a:t>
            </a:r>
            <a:br>
              <a:rPr lang="en-US" sz="2400" dirty="0" smtClean="0"/>
            </a:br>
            <a:r>
              <a:rPr lang="en-US" sz="2400" b="1" dirty="0" smtClean="0"/>
              <a:t>d) the biopsy shows central </a:t>
            </a:r>
            <a:br>
              <a:rPr lang="en-US" sz="2400" b="1" dirty="0" smtClean="0"/>
            </a:br>
            <a:r>
              <a:rPr lang="en-US" sz="2400" b="1" dirty="0" smtClean="0"/>
              <a:t>    dystrophic calcification</a:t>
            </a:r>
          </a:p>
          <a:p>
            <a:pPr marL="0" indent="0">
              <a:buNone/>
            </a:pPr>
            <a:r>
              <a:rPr lang="en-US" sz="2400" dirty="0" smtClean="0"/>
              <a:t>e) Further diagnostic testing is</a:t>
            </a:r>
            <a:br>
              <a:rPr lang="en-US" sz="2400" dirty="0" smtClean="0"/>
            </a:br>
            <a:r>
              <a:rPr lang="en-US" sz="2400" dirty="0" smtClean="0"/>
              <a:t>    needed to elucidate pathology</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1905000"/>
            <a:ext cx="4184073" cy="441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2069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marL="0" indent="0">
              <a:buNone/>
            </a:pPr>
            <a:r>
              <a:rPr lang="en-US" dirty="0" smtClean="0"/>
              <a:t>A patient presents with malignant hypertension. On histological examination (shown) there is marked occlusion of the vessel. This is due to:</a:t>
            </a:r>
          </a:p>
          <a:p>
            <a:pPr marL="514350" indent="-514350">
              <a:buAutoNum type="alphaLcParenR"/>
            </a:pPr>
            <a:r>
              <a:rPr lang="en-US" b="1" dirty="0" err="1" smtClean="0"/>
              <a:t>Fibrinoid</a:t>
            </a:r>
            <a:r>
              <a:rPr lang="en-US" b="1" dirty="0" smtClean="0"/>
              <a:t> necrosis</a:t>
            </a:r>
          </a:p>
          <a:p>
            <a:pPr marL="514350" indent="-514350">
              <a:buAutoNum type="alphaLcParenR"/>
            </a:pPr>
            <a:r>
              <a:rPr lang="en-US" dirty="0" smtClean="0"/>
              <a:t>Thrombus</a:t>
            </a:r>
          </a:p>
          <a:p>
            <a:pPr marL="514350" indent="-514350">
              <a:buAutoNum type="alphaLcParenR"/>
            </a:pPr>
            <a:r>
              <a:rPr lang="en-US" dirty="0" smtClean="0"/>
              <a:t>Atherosclerosis</a:t>
            </a:r>
          </a:p>
          <a:p>
            <a:pPr marL="514350" indent="-514350">
              <a:buAutoNum type="alphaLcParenR"/>
            </a:pPr>
            <a:r>
              <a:rPr lang="en-US" dirty="0" smtClean="0"/>
              <a:t>Hyperplasia</a:t>
            </a:r>
          </a:p>
          <a:p>
            <a:pPr marL="514350" indent="-514350">
              <a:buAutoNum type="alphaLcParenR"/>
            </a:pPr>
            <a:r>
              <a:rPr lang="en-US" dirty="0" smtClean="0"/>
              <a:t>Collagen </a:t>
            </a:r>
            <a:r>
              <a:rPr lang="en-US" dirty="0" smtClean="0"/>
              <a:t>deposit</a:t>
            </a: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3361" y="2057400"/>
            <a:ext cx="4737764" cy="4543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32842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a:bodyPr>
          <a:lstStyle/>
          <a:p>
            <a:pPr marL="0" indent="0">
              <a:buNone/>
            </a:pPr>
            <a:r>
              <a:rPr lang="en-US" sz="2800" dirty="0" smtClean="0"/>
              <a:t>A 58 year old male presents to your office with right upper quadrant pain. On physical examination you note edema and hepatomegaly. Biopsy of the liver is shown. Which term best describes this image:</a:t>
            </a:r>
          </a:p>
          <a:p>
            <a:pPr marL="514350" indent="-514350">
              <a:buAutoNum type="alphaLcParenR"/>
            </a:pPr>
            <a:r>
              <a:rPr lang="en-US" sz="2800" dirty="0" err="1" smtClean="0"/>
              <a:t>Caseating</a:t>
            </a:r>
            <a:r>
              <a:rPr lang="en-US" sz="2800" dirty="0" smtClean="0"/>
              <a:t> necrosis</a:t>
            </a:r>
          </a:p>
          <a:p>
            <a:pPr marL="514350" indent="-514350">
              <a:buAutoNum type="alphaLcParenR"/>
            </a:pPr>
            <a:r>
              <a:rPr lang="en-US" sz="2800" dirty="0" err="1" smtClean="0"/>
              <a:t>Caseating</a:t>
            </a:r>
            <a:r>
              <a:rPr lang="en-US" sz="2800" dirty="0" smtClean="0"/>
              <a:t> granuloma</a:t>
            </a:r>
          </a:p>
          <a:p>
            <a:pPr marL="514350" indent="-514350">
              <a:buAutoNum type="alphaLcParenR"/>
            </a:pPr>
            <a:r>
              <a:rPr lang="en-US" sz="2800" dirty="0" smtClean="0"/>
              <a:t>Gangrenous necrosis</a:t>
            </a:r>
          </a:p>
          <a:p>
            <a:pPr marL="514350" indent="-514350">
              <a:buAutoNum type="alphaLcParenR"/>
            </a:pPr>
            <a:r>
              <a:rPr lang="en-US" sz="2800" dirty="0" smtClean="0"/>
              <a:t>Granulation tissue</a:t>
            </a:r>
          </a:p>
          <a:p>
            <a:pPr marL="514350" indent="-514350">
              <a:buAutoNum type="alphaLcParenR"/>
            </a:pPr>
            <a:r>
              <a:rPr lang="en-US" sz="2800" b="1" dirty="0" err="1" smtClean="0"/>
              <a:t>Liquefactive</a:t>
            </a:r>
            <a:r>
              <a:rPr lang="en-US" sz="2800" b="1" dirty="0" smtClean="0"/>
              <a:t> necrosis</a:t>
            </a:r>
            <a:endParaRPr lang="en-US" sz="2800" b="1"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2057400"/>
            <a:ext cx="4932218" cy="4772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6023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a:bodyPr>
          <a:lstStyle/>
          <a:p>
            <a:pPr marL="0" indent="0">
              <a:buNone/>
            </a:pPr>
            <a:r>
              <a:rPr lang="en-US" sz="2400" dirty="0" smtClean="0"/>
              <a:t>A 45 year old male presents with chest pain. The histological sample of the pericardium is shown below. Which term best describes the image:</a:t>
            </a:r>
          </a:p>
          <a:p>
            <a:pPr marL="514350" indent="-514350">
              <a:buAutoNum type="alphaLcParenR"/>
            </a:pPr>
            <a:r>
              <a:rPr lang="en-US" sz="2400" dirty="0" err="1" smtClean="0"/>
              <a:t>Caseating</a:t>
            </a:r>
            <a:r>
              <a:rPr lang="en-US" sz="2400" dirty="0" smtClean="0"/>
              <a:t> granuloma</a:t>
            </a:r>
          </a:p>
          <a:p>
            <a:pPr marL="514350" indent="-514350">
              <a:buAutoNum type="alphaLcParenR"/>
            </a:pPr>
            <a:r>
              <a:rPr lang="en-US" sz="2400" dirty="0" err="1" smtClean="0"/>
              <a:t>Liquifactive</a:t>
            </a:r>
            <a:r>
              <a:rPr lang="en-US" sz="2400" dirty="0" smtClean="0"/>
              <a:t> necrosis</a:t>
            </a:r>
          </a:p>
          <a:p>
            <a:pPr marL="514350" indent="-514350">
              <a:buAutoNum type="alphaLcParenR"/>
            </a:pPr>
            <a:r>
              <a:rPr lang="en-US" sz="2400" dirty="0" smtClean="0"/>
              <a:t>Myocardial infarction</a:t>
            </a:r>
          </a:p>
          <a:p>
            <a:pPr marL="514350" indent="-514350">
              <a:buAutoNum type="alphaLcParenR"/>
            </a:pPr>
            <a:r>
              <a:rPr lang="en-US" sz="2400" dirty="0" err="1" smtClean="0"/>
              <a:t>Fibrinoid</a:t>
            </a:r>
            <a:r>
              <a:rPr lang="en-US" sz="2400" dirty="0" smtClean="0"/>
              <a:t> necrosis</a:t>
            </a:r>
          </a:p>
          <a:p>
            <a:pPr marL="514350" indent="-514350">
              <a:buAutoNum type="alphaLcParenR"/>
            </a:pPr>
            <a:r>
              <a:rPr lang="en-US" sz="2400" b="1" dirty="0" err="1" smtClean="0"/>
              <a:t>Fibrinous</a:t>
            </a:r>
            <a:r>
              <a:rPr lang="en-US" sz="2400" b="1" dirty="0" smtClean="0"/>
              <a:t> exudate</a:t>
            </a:r>
            <a:endParaRPr lang="en-US" sz="2400" b="1"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295401"/>
            <a:ext cx="5181600" cy="5534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45605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pPr marL="0" indent="0">
              <a:buNone/>
            </a:pPr>
            <a:r>
              <a:rPr lang="en-US" dirty="0" smtClean="0"/>
              <a:t>The following image was taken from a patient who showed signs of acute pancreatitis. This represents:</a:t>
            </a:r>
          </a:p>
          <a:p>
            <a:pPr marL="514350" indent="-514350">
              <a:buAutoNum type="alphaLcParenR"/>
            </a:pPr>
            <a:r>
              <a:rPr lang="en-US" dirty="0" smtClean="0"/>
              <a:t>Apoptosis of </a:t>
            </a:r>
            <a:r>
              <a:rPr lang="en-US" dirty="0" err="1" smtClean="0"/>
              <a:t>acini</a:t>
            </a:r>
            <a:endParaRPr lang="en-US" dirty="0" smtClean="0"/>
          </a:p>
          <a:p>
            <a:pPr marL="514350" indent="-514350">
              <a:buAutoNum type="alphaLcParenR"/>
            </a:pPr>
            <a:r>
              <a:rPr lang="en-US" dirty="0" smtClean="0"/>
              <a:t>Neoplastic change</a:t>
            </a:r>
          </a:p>
          <a:p>
            <a:pPr marL="514350" indent="-514350">
              <a:buAutoNum type="alphaLcParenR"/>
            </a:pPr>
            <a:r>
              <a:rPr lang="en-US" b="1" dirty="0" smtClean="0"/>
              <a:t>Saponification</a:t>
            </a:r>
          </a:p>
          <a:p>
            <a:pPr marL="514350" indent="-514350">
              <a:buAutoNum type="alphaLcParenR"/>
            </a:pPr>
            <a:r>
              <a:rPr lang="en-US" dirty="0" smtClean="0"/>
              <a:t>Ossification</a:t>
            </a:r>
          </a:p>
          <a:p>
            <a:pPr marL="514350" indent="-514350">
              <a:buAutoNum type="alphaLcParenR"/>
            </a:pPr>
            <a:r>
              <a:rPr lang="en-US" dirty="0" smtClean="0"/>
              <a:t>Dysplasia</a:t>
            </a:r>
          </a:p>
          <a:p>
            <a:pPr marL="514350" indent="-514350">
              <a:buAutoNum type="alphaLcParenR"/>
            </a:pPr>
            <a:endParaRPr lang="en-US" dirty="0"/>
          </a:p>
        </p:txBody>
      </p:sp>
      <p:pic>
        <p:nvPicPr>
          <p:cNvPr id="5" name="Picture 2" descr="http://medserver.narod.ru/Htmls/Medicine/Rubin/CellInjuru_clip_image002_0016.jpg"/>
          <p:cNvPicPr>
            <a:picLocks noChangeAspect="1" noChangeArrowheads="1"/>
          </p:cNvPicPr>
          <p:nvPr/>
        </p:nvPicPr>
        <p:blipFill>
          <a:blip r:embed="rId2" cstate="print"/>
          <a:srcRect/>
          <a:stretch>
            <a:fillRect/>
          </a:stretch>
        </p:blipFill>
        <p:spPr bwMode="auto">
          <a:xfrm>
            <a:off x="4114800" y="1371600"/>
            <a:ext cx="4819171" cy="5257800"/>
          </a:xfrm>
          <a:prstGeom prst="rect">
            <a:avLst/>
          </a:prstGeom>
          <a:noFill/>
          <a:ln w="9525">
            <a:noFill/>
            <a:miter lim="800000"/>
            <a:headEnd/>
            <a:tailEnd/>
          </a:ln>
        </p:spPr>
      </p:pic>
    </p:spTree>
    <p:extLst>
      <p:ext uri="{BB962C8B-B14F-4D97-AF65-F5344CB8AC3E}">
        <p14:creationId xmlns:p14="http://schemas.microsoft.com/office/powerpoint/2010/main" val="3934052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6172200"/>
          </a:xfrm>
        </p:spPr>
        <p:txBody>
          <a:bodyPr>
            <a:normAutofit/>
          </a:bodyPr>
          <a:lstStyle/>
          <a:p>
            <a:pPr marL="0" indent="0">
              <a:buNone/>
            </a:pPr>
            <a:r>
              <a:rPr lang="en-US" sz="2400" dirty="0" smtClean="0"/>
              <a:t>A 45 year old woman of Polynesian decent comes to your office with complaint of a growth on her skin. She has a history of smoking but has stated she quit 5 years prior to the visit. In the attached image, which of the following substances has accumulated, which is diagnostic for the pathology. </a:t>
            </a:r>
          </a:p>
          <a:p>
            <a:pPr marL="457200" indent="-457200">
              <a:buAutoNum type="alphaLcParenR"/>
            </a:pPr>
            <a:r>
              <a:rPr lang="en-US" sz="2400" b="1" dirty="0" smtClean="0"/>
              <a:t>Keratin</a:t>
            </a:r>
          </a:p>
          <a:p>
            <a:pPr marL="457200" indent="-457200">
              <a:buAutoNum type="alphaLcParenR"/>
            </a:pPr>
            <a:r>
              <a:rPr lang="en-US" sz="2400" dirty="0" err="1" smtClean="0"/>
              <a:t>Vimentin</a:t>
            </a:r>
            <a:endParaRPr lang="en-US" sz="2400" dirty="0" smtClean="0"/>
          </a:p>
          <a:p>
            <a:pPr marL="457200" indent="-457200">
              <a:buAutoNum type="alphaLcParenR"/>
            </a:pPr>
            <a:r>
              <a:rPr lang="en-US" sz="2400" dirty="0" smtClean="0"/>
              <a:t>Melanin</a:t>
            </a:r>
          </a:p>
          <a:p>
            <a:pPr marL="457200" indent="-457200">
              <a:buAutoNum type="alphaLcParenR"/>
            </a:pPr>
            <a:r>
              <a:rPr lang="en-US" sz="2400" dirty="0" err="1" smtClean="0"/>
              <a:t>Neurofibrilin</a:t>
            </a:r>
            <a:endParaRPr lang="en-US" sz="2400" dirty="0" smtClean="0"/>
          </a:p>
          <a:p>
            <a:pPr marL="457200" indent="-457200">
              <a:buAutoNum type="alphaLcParenR"/>
            </a:pPr>
            <a:r>
              <a:rPr lang="en-US" sz="2400" dirty="0" smtClean="0"/>
              <a:t>GFAP</a:t>
            </a:r>
            <a:endParaRPr lang="en-US" sz="2400" dirty="0"/>
          </a:p>
        </p:txBody>
      </p:sp>
      <p:pic>
        <p:nvPicPr>
          <p:cNvPr id="4" name="Picture 3"/>
          <p:cNvPicPr>
            <a:picLocks noGrp="1" noChangeAspect="1" noChangeArrowheads="1"/>
          </p:cNvPicPr>
          <p:nvPr/>
        </p:nvPicPr>
        <p:blipFill>
          <a:blip r:embed="rId2" cstate="print"/>
          <a:srcRect/>
          <a:stretch>
            <a:fillRect/>
          </a:stretch>
        </p:blipFill>
        <p:spPr>
          <a:xfrm>
            <a:off x="2743200" y="2362200"/>
            <a:ext cx="6400800" cy="4495800"/>
          </a:xfrm>
          <a:prstGeom prst="rect">
            <a:avLst/>
          </a:prstGeom>
        </p:spPr>
      </p:pic>
    </p:spTree>
    <p:extLst>
      <p:ext uri="{BB962C8B-B14F-4D97-AF65-F5344CB8AC3E}">
        <p14:creationId xmlns:p14="http://schemas.microsoft.com/office/powerpoint/2010/main" val="93831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804</TotalTime>
  <Words>433</Words>
  <Application>Microsoft Macintosh PowerPoint</Application>
  <PresentationFormat>On-screen Show (4:3)</PresentationFormat>
  <Paragraphs>64</Paragraphs>
  <Slides>11</Slides>
  <Notes>2</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Cellular Adaptations</vt:lpstr>
      <vt:lpstr>PowerPoint Presentation</vt:lpstr>
      <vt:lpstr>Cellular Adaptations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General Pathology Review</dc:title>
  <dc:creator>Navi</dc:creator>
  <cp:lastModifiedBy>Hannah Kopelman</cp:lastModifiedBy>
  <cp:revision>53</cp:revision>
  <dcterms:created xsi:type="dcterms:W3CDTF">2006-08-16T00:00:00Z</dcterms:created>
  <dcterms:modified xsi:type="dcterms:W3CDTF">2015-03-15T17:47:22Z</dcterms:modified>
</cp:coreProperties>
</file>

<file path=docProps/thumbnail.jpeg>
</file>